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78" r:id="rId12"/>
    <p:sldId id="279" r:id="rId13"/>
    <p:sldId id="280" r:id="rId14"/>
    <p:sldId id="29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71" r:id="rId24"/>
    <p:sldId id="294" r:id="rId25"/>
    <p:sldId id="293" r:id="rId26"/>
    <p:sldId id="265" r:id="rId27"/>
    <p:sldId id="266" r:id="rId28"/>
    <p:sldId id="267" r:id="rId29"/>
    <p:sldId id="268" r:id="rId30"/>
    <p:sldId id="269" r:id="rId31"/>
    <p:sldId id="270" r:id="rId32"/>
    <p:sldId id="274" r:id="rId33"/>
    <p:sldId id="275" r:id="rId34"/>
    <p:sldId id="276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69" y="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7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.png"/><Relationship Id="rId7" Type="http://schemas.openxmlformats.org/officeDocument/2006/relationships/image" Target="../media/image10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7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1291" y="1667832"/>
            <a:ext cx="5783133" cy="5877779"/>
            <a:chOff x="6251291" y="1667832"/>
            <a:chExt cx="5783133" cy="58777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1291" y="1667832"/>
              <a:ext cx="5783133" cy="58777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7890" y="5529455"/>
            <a:ext cx="3876190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43597" y="2444380"/>
            <a:ext cx="11847619" cy="31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5191" y="2362477"/>
            <a:ext cx="3323810" cy="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1A6AF8-DEE8-4423-AE83-901AFD4C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81200" y="2095500"/>
            <a:ext cx="13716000" cy="74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246A86-F0BE-4F73-A72E-318361DE6831}"/>
              </a:ext>
            </a:extLst>
          </p:cNvPr>
          <p:cNvSpPr txBox="1"/>
          <p:nvPr/>
        </p:nvSpPr>
        <p:spPr>
          <a:xfrm>
            <a:off x="6096000" y="272007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424242"/>
                </a:solidFill>
                <a:effectLst/>
                <a:latin typeface="-apple-system"/>
              </a:rPr>
              <a:t>특별 이민 절차 </a:t>
            </a:r>
            <a:r>
              <a:rPr lang="ko-KR" altLang="en-US" sz="2800" dirty="0">
                <a:solidFill>
                  <a:srgbClr val="694680"/>
                </a:solidFill>
              </a:rPr>
              <a:t>정책의 효과에 대하여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E2A750-EFD1-478D-853D-B1E2EEF212E1}"/>
              </a:ext>
            </a:extLst>
          </p:cNvPr>
          <p:cNvSpPr txBox="1"/>
          <p:nvPr/>
        </p:nvSpPr>
        <p:spPr>
          <a:xfrm>
            <a:off x="9144000" y="2476500"/>
            <a:ext cx="838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/>
              <a:t>해외 입국자 </a:t>
            </a:r>
            <a:r>
              <a:rPr lang="ko-KR" altLang="en-US" sz="4000" dirty="0" err="1"/>
              <a:t>를</a:t>
            </a:r>
            <a:r>
              <a:rPr lang="ko-KR" altLang="en-US" sz="4000" dirty="0"/>
              <a:t> 중점으로 조사했기 때문에 </a:t>
            </a:r>
            <a:r>
              <a:rPr lang="en-US" altLang="ko-KR" sz="4000" b="1" i="0" dirty="0" err="1">
                <a:solidFill>
                  <a:srgbClr val="000000"/>
                </a:solidFill>
                <a:effectLst/>
                <a:latin typeface="Helvetica Neue"/>
              </a:rPr>
              <a:t>infection_case</a:t>
            </a:r>
            <a:r>
              <a:rPr lang="ko-KR" altLang="en-US" sz="4000" b="1" i="0" dirty="0">
                <a:solidFill>
                  <a:srgbClr val="000000"/>
                </a:solidFill>
                <a:effectLst/>
                <a:latin typeface="Helvetica Neue"/>
              </a:rPr>
              <a:t>에서 해외 유입만을 보고 정함</a:t>
            </a:r>
            <a:endParaRPr lang="en-US" altLang="ko-KR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rgbClr val="000000"/>
                </a:solidFill>
                <a:latin typeface="Helvetica Neue"/>
              </a:rPr>
              <a:t>서울시 데이터에서는 특정국가가 여러 번 걸쳐 나오는 경우 아시아</a:t>
            </a:r>
            <a:r>
              <a:rPr lang="en-US" altLang="ko-KR" sz="4000" b="1" dirty="0">
                <a:solidFill>
                  <a:srgbClr val="000000"/>
                </a:solidFill>
                <a:latin typeface="Helvetica Neue"/>
              </a:rPr>
              <a:t>,</a:t>
            </a:r>
            <a:r>
              <a:rPr lang="ko-KR" altLang="en-US" sz="4000" b="1" dirty="0">
                <a:solidFill>
                  <a:srgbClr val="000000"/>
                </a:solidFill>
                <a:latin typeface="Helvetica Neue"/>
              </a:rPr>
              <a:t>유럽으로 묶음</a:t>
            </a:r>
            <a:endParaRPr lang="ko-KR" alt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C27BE-1661-4508-9CCD-9934522F9F03}"/>
              </a:ext>
            </a:extLst>
          </p:cNvPr>
          <p:cNvSpPr txBox="1"/>
          <p:nvPr/>
        </p:nvSpPr>
        <p:spPr>
          <a:xfrm>
            <a:off x="6172200" y="327714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424242"/>
                </a:solidFill>
                <a:effectLst/>
                <a:latin typeface="-apple-system"/>
              </a:rPr>
              <a:t>특별 이민 절차 </a:t>
            </a:r>
            <a:r>
              <a:rPr lang="ko-KR" altLang="en-US" sz="2800" dirty="0">
                <a:solidFill>
                  <a:srgbClr val="694680"/>
                </a:solidFill>
              </a:rPr>
              <a:t>정책의 효과에 대하여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09A3B1-A33D-4926-8A24-1F0B10CB3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1" y="2114236"/>
            <a:ext cx="8153400" cy="72784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9135FF2-409E-4648-8742-FDC6C2736851}"/>
              </a:ext>
            </a:extLst>
          </p:cNvPr>
          <p:cNvSpPr txBox="1"/>
          <p:nvPr/>
        </p:nvSpPr>
        <p:spPr>
          <a:xfrm>
            <a:off x="5889763" y="395841"/>
            <a:ext cx="650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424242"/>
                </a:solidFill>
                <a:effectLst/>
                <a:latin typeface="-apple-system"/>
              </a:rPr>
              <a:t>특별 이민 절차 </a:t>
            </a:r>
            <a:r>
              <a:rPr lang="ko-KR" altLang="en-US" sz="2800" dirty="0">
                <a:solidFill>
                  <a:srgbClr val="694680"/>
                </a:solidFill>
              </a:rPr>
              <a:t>정책의 효과에 대하여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52E8B-5156-4F4A-9C7D-BE23CAF9E29E}"/>
              </a:ext>
            </a:extLst>
          </p:cNvPr>
          <p:cNvSpPr txBox="1"/>
          <p:nvPr/>
        </p:nvSpPr>
        <p:spPr>
          <a:xfrm>
            <a:off x="803413" y="1490828"/>
            <a:ext cx="6359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694680"/>
                </a:solidFill>
              </a:rPr>
              <a:t>한국 전체 </a:t>
            </a:r>
            <a:r>
              <a:rPr lang="ko-KR" altLang="en-US" sz="3200" dirty="0" err="1">
                <a:solidFill>
                  <a:srgbClr val="694680"/>
                </a:solidFill>
              </a:rPr>
              <a:t>확진자수</a:t>
            </a:r>
            <a:endParaRPr lang="ko-KR" altLang="en-US" sz="3200" dirty="0">
              <a:solidFill>
                <a:srgbClr val="69468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A299DC-9DDE-4E2C-9104-8FD28B63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88" y="2519166"/>
            <a:ext cx="6077006" cy="6815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BCAEBD-9D08-4129-A3F8-0508CD02D67E}"/>
              </a:ext>
            </a:extLst>
          </p:cNvPr>
          <p:cNvSpPr txBox="1"/>
          <p:nvPr/>
        </p:nvSpPr>
        <p:spPr>
          <a:xfrm>
            <a:off x="10210221" y="1594514"/>
            <a:ext cx="6359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>
              <a:solidFill>
                <a:srgbClr val="69468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3A153A-A778-47C7-9E89-24063E0E72AB}"/>
              </a:ext>
            </a:extLst>
          </p:cNvPr>
          <p:cNvSpPr txBox="1"/>
          <p:nvPr/>
        </p:nvSpPr>
        <p:spPr>
          <a:xfrm>
            <a:off x="9677400" y="1453670"/>
            <a:ext cx="6359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694680"/>
                </a:solidFill>
              </a:rPr>
              <a:t>한국 전체 </a:t>
            </a:r>
            <a:r>
              <a:rPr lang="ko-KR" altLang="en-US" sz="3200" dirty="0" err="1">
                <a:solidFill>
                  <a:srgbClr val="694680"/>
                </a:solidFill>
              </a:rPr>
              <a:t>확진자</a:t>
            </a:r>
            <a:r>
              <a:rPr lang="ko-KR" altLang="en-US" sz="3200" dirty="0">
                <a:solidFill>
                  <a:srgbClr val="694680"/>
                </a:solidFill>
              </a:rPr>
              <a:t> 중 감염 경로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1E8A1A-A643-4CA9-819C-61E5AABF6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99" y="2410237"/>
            <a:ext cx="7471925" cy="672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61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52E8B-5156-4F4A-9C7D-BE23CAF9E29E}"/>
              </a:ext>
            </a:extLst>
          </p:cNvPr>
          <p:cNvSpPr txBox="1"/>
          <p:nvPr/>
        </p:nvSpPr>
        <p:spPr>
          <a:xfrm>
            <a:off x="6705600" y="171450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694680"/>
                </a:solidFill>
              </a:rPr>
              <a:t>해외 유입 </a:t>
            </a:r>
            <a:r>
              <a:rPr lang="ko-KR" altLang="en-US" sz="3200" dirty="0" err="1">
                <a:solidFill>
                  <a:srgbClr val="694680"/>
                </a:solidFill>
              </a:rPr>
              <a:t>확진자</a:t>
            </a:r>
            <a:r>
              <a:rPr lang="ko-KR" altLang="en-US" sz="3200" dirty="0">
                <a:solidFill>
                  <a:srgbClr val="694680"/>
                </a:solidFill>
              </a:rPr>
              <a:t> </a:t>
            </a:r>
            <a:r>
              <a:rPr lang="ko-KR" altLang="en-US" sz="3200" dirty="0" err="1">
                <a:solidFill>
                  <a:srgbClr val="694680"/>
                </a:solidFill>
              </a:rPr>
              <a:t>일자별</a:t>
            </a:r>
            <a:r>
              <a:rPr lang="ko-KR" altLang="en-US" sz="3200" dirty="0">
                <a:solidFill>
                  <a:srgbClr val="694680"/>
                </a:solidFill>
              </a:rPr>
              <a:t> 그래프</a:t>
            </a:r>
            <a:endParaRPr lang="en-US" altLang="ko-KR" sz="3200" dirty="0">
              <a:solidFill>
                <a:srgbClr val="69468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DE3A2-EDA6-4283-B89E-36DD1FBBD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790512"/>
            <a:ext cx="14401602" cy="6353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95E2B0-A00A-402E-8D63-3117821A49ED}"/>
              </a:ext>
            </a:extLst>
          </p:cNvPr>
          <p:cNvSpPr txBox="1"/>
          <p:nvPr/>
        </p:nvSpPr>
        <p:spPr>
          <a:xfrm>
            <a:off x="6324600" y="218600"/>
            <a:ext cx="650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424242"/>
                </a:solidFill>
                <a:effectLst/>
                <a:latin typeface="-apple-system"/>
              </a:rPr>
              <a:t>특별 이민 절차 </a:t>
            </a:r>
            <a:r>
              <a:rPr lang="ko-KR" altLang="en-US" sz="2800" dirty="0">
                <a:solidFill>
                  <a:srgbClr val="694680"/>
                </a:solidFill>
              </a:rPr>
              <a:t>정책의 효과에 대하여</a:t>
            </a:r>
          </a:p>
        </p:txBody>
      </p:sp>
    </p:spTree>
    <p:extLst>
      <p:ext uri="{BB962C8B-B14F-4D97-AF65-F5344CB8AC3E}">
        <p14:creationId xmlns:p14="http://schemas.microsoft.com/office/powerpoint/2010/main" val="312033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52E8B-5156-4F4A-9C7D-BE23CAF9E29E}"/>
              </a:ext>
            </a:extLst>
          </p:cNvPr>
          <p:cNvSpPr txBox="1"/>
          <p:nvPr/>
        </p:nvSpPr>
        <p:spPr>
          <a:xfrm>
            <a:off x="6553200" y="179070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err="1">
                <a:solidFill>
                  <a:srgbClr val="694680"/>
                </a:solidFill>
              </a:rPr>
              <a:t>도시별</a:t>
            </a:r>
            <a:r>
              <a:rPr lang="ko-KR" altLang="en-US" sz="3200" dirty="0">
                <a:solidFill>
                  <a:srgbClr val="694680"/>
                </a:solidFill>
              </a:rPr>
              <a:t> 해외 </a:t>
            </a:r>
            <a:r>
              <a:rPr lang="ko-KR" altLang="en-US" sz="3200" dirty="0" err="1">
                <a:solidFill>
                  <a:srgbClr val="694680"/>
                </a:solidFill>
              </a:rPr>
              <a:t>유입자</a:t>
            </a:r>
            <a:r>
              <a:rPr lang="ko-KR" altLang="en-US" sz="3200" dirty="0">
                <a:solidFill>
                  <a:srgbClr val="694680"/>
                </a:solidFill>
              </a:rPr>
              <a:t> 현황</a:t>
            </a:r>
            <a:endParaRPr lang="en-US" altLang="ko-KR" sz="3200" dirty="0">
              <a:solidFill>
                <a:srgbClr val="69468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58AF2-27CE-47DD-94E9-9E84094F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28900"/>
            <a:ext cx="16382523" cy="6790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7D067B-BBC9-4B42-9E21-C985992A6124}"/>
              </a:ext>
            </a:extLst>
          </p:cNvPr>
          <p:cNvSpPr txBox="1"/>
          <p:nvPr/>
        </p:nvSpPr>
        <p:spPr>
          <a:xfrm>
            <a:off x="6324600" y="218600"/>
            <a:ext cx="650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424242"/>
                </a:solidFill>
                <a:effectLst/>
                <a:latin typeface="-apple-system"/>
              </a:rPr>
              <a:t>특별 이민 절차 </a:t>
            </a:r>
            <a:r>
              <a:rPr lang="ko-KR" altLang="en-US" sz="2800" dirty="0">
                <a:solidFill>
                  <a:srgbClr val="694680"/>
                </a:solidFill>
              </a:rPr>
              <a:t>정책의 효과에 대하여</a:t>
            </a:r>
          </a:p>
        </p:txBody>
      </p:sp>
    </p:spTree>
    <p:extLst>
      <p:ext uri="{BB962C8B-B14F-4D97-AF65-F5344CB8AC3E}">
        <p14:creationId xmlns:p14="http://schemas.microsoft.com/office/powerpoint/2010/main" val="1232935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52E8B-5156-4F4A-9C7D-BE23CAF9E29E}"/>
              </a:ext>
            </a:extLst>
          </p:cNvPr>
          <p:cNvSpPr txBox="1"/>
          <p:nvPr/>
        </p:nvSpPr>
        <p:spPr>
          <a:xfrm>
            <a:off x="6553200" y="179070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694680"/>
                </a:solidFill>
              </a:rPr>
              <a:t>서울 나라별 </a:t>
            </a:r>
            <a:r>
              <a:rPr lang="ko-KR" altLang="en-US" sz="3200" dirty="0" err="1">
                <a:solidFill>
                  <a:srgbClr val="694680"/>
                </a:solidFill>
              </a:rPr>
              <a:t>확진자</a:t>
            </a:r>
            <a:r>
              <a:rPr lang="ko-KR" altLang="en-US" sz="3200" dirty="0">
                <a:solidFill>
                  <a:srgbClr val="694680"/>
                </a:solidFill>
              </a:rPr>
              <a:t> 현황</a:t>
            </a:r>
            <a:endParaRPr lang="en-US" altLang="ko-KR" sz="3200" dirty="0">
              <a:solidFill>
                <a:srgbClr val="69468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D067B-BBC9-4B42-9E21-C985992A6124}"/>
              </a:ext>
            </a:extLst>
          </p:cNvPr>
          <p:cNvSpPr txBox="1"/>
          <p:nvPr/>
        </p:nvSpPr>
        <p:spPr>
          <a:xfrm>
            <a:off x="6324600" y="218600"/>
            <a:ext cx="650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424242"/>
                </a:solidFill>
                <a:effectLst/>
                <a:latin typeface="-apple-system"/>
              </a:rPr>
              <a:t>특별 이민 절차 </a:t>
            </a:r>
            <a:r>
              <a:rPr lang="ko-KR" altLang="en-US" sz="2800" dirty="0">
                <a:solidFill>
                  <a:srgbClr val="694680"/>
                </a:solidFill>
              </a:rPr>
              <a:t>정책의 효과에 대하여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3385FD-F0BA-4F48-9289-E2DF844F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962503"/>
            <a:ext cx="6056643" cy="5697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C6E294-E5FE-4BC5-A07F-4F18B1AAA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119" y="5076825"/>
            <a:ext cx="148494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2E8161-18D8-4058-B6B0-4312DD71C5F0}"/>
              </a:ext>
            </a:extLst>
          </p:cNvPr>
          <p:cNvSpPr txBox="1"/>
          <p:nvPr/>
        </p:nvSpPr>
        <p:spPr>
          <a:xfrm>
            <a:off x="7772400" y="2171700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rgbClr val="694680"/>
                </a:solidFill>
              </a:rPr>
              <a:t>결론</a:t>
            </a:r>
            <a:endParaRPr lang="ko-KR" altLang="en-US" dirty="0">
              <a:solidFill>
                <a:srgbClr val="69468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F7642-BA3E-4CCA-9501-B9B22F563694}"/>
              </a:ext>
            </a:extLst>
          </p:cNvPr>
          <p:cNvSpPr txBox="1"/>
          <p:nvPr/>
        </p:nvSpPr>
        <p:spPr>
          <a:xfrm>
            <a:off x="4419600" y="4679914"/>
            <a:ext cx="975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0" i="0" dirty="0">
                <a:solidFill>
                  <a:srgbClr val="000000"/>
                </a:solidFill>
                <a:effectLst/>
                <a:latin typeface="Helvetica Neue"/>
              </a:rPr>
              <a:t>3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Helvetica Neue"/>
              </a:rPr>
              <a:t>월부터 시작된 특별 입국 절차로 인해서 증가된 그래프가 보였으나 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Helvetica Neue"/>
              </a:rPr>
              <a:t>4/1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Helvetica Neue"/>
              </a:rPr>
              <a:t>일 기점으로 해외 유입이 줄어들었으며 서울에서 제일 많이 발생되었다</a:t>
            </a:r>
            <a:r>
              <a:rPr lang="en-US" altLang="ko-KR" sz="32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ko-KR" altLang="en-US" sz="3200" dirty="0">
              <a:solidFill>
                <a:srgbClr val="69468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1375D-6471-42C8-8966-4A4D27B5F2E6}"/>
              </a:ext>
            </a:extLst>
          </p:cNvPr>
          <p:cNvSpPr txBox="1"/>
          <p:nvPr/>
        </p:nvSpPr>
        <p:spPr>
          <a:xfrm>
            <a:off x="6324600" y="218600"/>
            <a:ext cx="6506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0" i="0" dirty="0">
                <a:solidFill>
                  <a:srgbClr val="424242"/>
                </a:solidFill>
                <a:effectLst/>
                <a:latin typeface="-apple-system"/>
              </a:rPr>
              <a:t>특별 이민 절차 </a:t>
            </a:r>
            <a:r>
              <a:rPr lang="ko-KR" altLang="en-US" sz="2800" dirty="0">
                <a:solidFill>
                  <a:srgbClr val="694680"/>
                </a:solidFill>
              </a:rPr>
              <a:t>정책의 효과에 대하여</a:t>
            </a:r>
          </a:p>
        </p:txBody>
      </p:sp>
    </p:spTree>
    <p:extLst>
      <p:ext uri="{BB962C8B-B14F-4D97-AF65-F5344CB8AC3E}">
        <p14:creationId xmlns:p14="http://schemas.microsoft.com/office/powerpoint/2010/main" val="164904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1026" name="Picture 2" descr="개학 연기">
            <a:extLst>
              <a:ext uri="{FF2B5EF4-FFF2-40B4-BE49-F238E27FC236}">
                <a16:creationId xmlns:a16="http://schemas.microsoft.com/office/drawing/2014/main" id="{E61A6AF8-DEE8-4423-AE83-901AFD4C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32832"/>
            <a:ext cx="14191027" cy="74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246A86-F0BE-4F73-A72E-318361DE6831}"/>
              </a:ext>
            </a:extLst>
          </p:cNvPr>
          <p:cNvSpPr txBox="1"/>
          <p:nvPr/>
        </p:nvSpPr>
        <p:spPr>
          <a:xfrm>
            <a:off x="6934200" y="478515"/>
            <a:ext cx="536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94680"/>
                </a:solidFill>
              </a:rPr>
              <a:t>개강 연기 정책의 효과에 대하여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9135FF2-409E-4648-8742-FDC6C2736851}"/>
              </a:ext>
            </a:extLst>
          </p:cNvPr>
          <p:cNvSpPr txBox="1"/>
          <p:nvPr/>
        </p:nvSpPr>
        <p:spPr>
          <a:xfrm>
            <a:off x="6934200" y="478515"/>
            <a:ext cx="536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94680"/>
                </a:solidFill>
              </a:rPr>
              <a:t>개학 연기 정책의 효과에 대하여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26A385D-15D0-46D4-BEA9-22DA603F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34671"/>
            <a:ext cx="6534103" cy="76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2A750-EFD1-478D-853D-B1E2EEF212E1}"/>
              </a:ext>
            </a:extLst>
          </p:cNvPr>
          <p:cNvSpPr txBox="1"/>
          <p:nvPr/>
        </p:nvSpPr>
        <p:spPr>
          <a:xfrm>
            <a:off x="9144000" y="2476500"/>
            <a:ext cx="8382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/>
              <a:t>개학 </a:t>
            </a:r>
            <a:r>
              <a:rPr lang="ko-KR" altLang="en-US" sz="4000" dirty="0"/>
              <a:t>연기는 학생들을 겨냥한 정책이기 때문에</a:t>
            </a:r>
            <a:r>
              <a:rPr lang="en-US" altLang="ko-KR" sz="4000" dirty="0"/>
              <a:t> </a:t>
            </a:r>
            <a:r>
              <a:rPr lang="ko-KR" altLang="en-US" sz="4000" dirty="0" err="1"/>
              <a:t>확진자들의</a:t>
            </a:r>
            <a:r>
              <a:rPr lang="ko-KR" altLang="en-US" sz="4000" dirty="0"/>
              <a:t> 나이에 집중</a:t>
            </a:r>
            <a:endParaRPr lang="en-US" altLang="ko-KR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/>
              <a:t>총 </a:t>
            </a:r>
            <a:r>
              <a:rPr lang="en-US" altLang="ko-KR" sz="4000" dirty="0"/>
              <a:t>84</a:t>
            </a:r>
            <a:r>
              <a:rPr lang="ko-KR" altLang="en-US" sz="4000" dirty="0"/>
              <a:t>개의 </a:t>
            </a:r>
            <a:r>
              <a:rPr lang="ko-KR" altLang="en-US" sz="4000" dirty="0" err="1"/>
              <a:t>결측값이</a:t>
            </a:r>
            <a:r>
              <a:rPr lang="ko-KR" altLang="en-US" sz="4000" dirty="0"/>
              <a:t> 존재하고</a:t>
            </a:r>
            <a:r>
              <a:rPr lang="en-US" altLang="ko-KR" sz="4000" dirty="0"/>
              <a:t>, </a:t>
            </a:r>
            <a:r>
              <a:rPr lang="ko-KR" altLang="en-US" sz="4000" dirty="0"/>
              <a:t>이를 다른 값으로 대체가 불가능하다고 판단하여 제거 후 진행</a:t>
            </a:r>
            <a:endParaRPr lang="en-US" altLang="ko-KR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4000" dirty="0"/>
              <a:t>또한 확진 날짜가 </a:t>
            </a:r>
            <a:r>
              <a:rPr lang="ko-KR" altLang="en-US" sz="4000" dirty="0" err="1"/>
              <a:t>결측인</a:t>
            </a:r>
            <a:r>
              <a:rPr lang="ko-KR" altLang="en-US" sz="4000" dirty="0"/>
              <a:t> </a:t>
            </a:r>
            <a:r>
              <a:rPr lang="en-US" altLang="ko-KR" sz="4000" dirty="0"/>
              <a:t>3</a:t>
            </a:r>
            <a:r>
              <a:rPr lang="ko-KR" altLang="en-US" sz="4000" dirty="0"/>
              <a:t>건에 관해서도 제거하고 진행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9135FF2-409E-4648-8742-FDC6C2736851}"/>
              </a:ext>
            </a:extLst>
          </p:cNvPr>
          <p:cNvSpPr txBox="1"/>
          <p:nvPr/>
        </p:nvSpPr>
        <p:spPr>
          <a:xfrm>
            <a:off x="6934200" y="478515"/>
            <a:ext cx="536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94680"/>
                </a:solidFill>
              </a:rPr>
              <a:t>개학 연기 정책의 효과에 대하여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306BFA8-8FBE-43D4-9261-057AFDF06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9" y="2271443"/>
            <a:ext cx="8935288" cy="57441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6A6E4D-CA8F-44FB-A85A-EA52D0165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15" y="2267921"/>
            <a:ext cx="9406231" cy="6046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752E8B-5156-4F4A-9C7D-BE23CAF9E29E}"/>
              </a:ext>
            </a:extLst>
          </p:cNvPr>
          <p:cNvSpPr txBox="1"/>
          <p:nvPr/>
        </p:nvSpPr>
        <p:spPr>
          <a:xfrm>
            <a:off x="6477000" y="1679828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694680"/>
                </a:solidFill>
              </a:rPr>
              <a:t>개학 시기 전 후에 </a:t>
            </a:r>
            <a:r>
              <a:rPr lang="ko-KR" altLang="en-US" sz="3200" dirty="0" err="1">
                <a:solidFill>
                  <a:srgbClr val="694680"/>
                </a:solidFill>
              </a:rPr>
              <a:t>확진자</a:t>
            </a:r>
            <a:r>
              <a:rPr lang="ko-KR" altLang="en-US" sz="3200" dirty="0">
                <a:solidFill>
                  <a:srgbClr val="694680"/>
                </a:solidFill>
              </a:rPr>
              <a:t> 수 비교</a:t>
            </a:r>
          </a:p>
        </p:txBody>
      </p:sp>
    </p:spTree>
    <p:extLst>
      <p:ext uri="{BB962C8B-B14F-4D97-AF65-F5344CB8AC3E}">
        <p14:creationId xmlns:p14="http://schemas.microsoft.com/office/powerpoint/2010/main" val="407547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514286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555" y="4360698"/>
            <a:ext cx="2885714" cy="13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9411" y="6467773"/>
            <a:ext cx="3200000" cy="9142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6692" y="4360698"/>
            <a:ext cx="2895238" cy="13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22142" y="4360698"/>
            <a:ext cx="2933333" cy="13142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96484" y="2292824"/>
            <a:ext cx="13276190" cy="13142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90722" y="6467770"/>
            <a:ext cx="3466667" cy="8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1431" y="4360697"/>
            <a:ext cx="2885714" cy="13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24552" y="6365283"/>
            <a:ext cx="2895238" cy="9238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44954" y="6467773"/>
            <a:ext cx="3057143" cy="9238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9135FF2-409E-4648-8742-FDC6C2736851}"/>
              </a:ext>
            </a:extLst>
          </p:cNvPr>
          <p:cNvSpPr txBox="1"/>
          <p:nvPr/>
        </p:nvSpPr>
        <p:spPr>
          <a:xfrm>
            <a:off x="6934200" y="478515"/>
            <a:ext cx="536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94680"/>
                </a:solidFill>
              </a:rPr>
              <a:t>개학 연기 정책의 효과에 대하여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52E8B-5156-4F4A-9C7D-BE23CAF9E29E}"/>
              </a:ext>
            </a:extLst>
          </p:cNvPr>
          <p:cNvSpPr txBox="1"/>
          <p:nvPr/>
        </p:nvSpPr>
        <p:spPr>
          <a:xfrm>
            <a:off x="6705600" y="171450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694680"/>
                </a:solidFill>
              </a:rPr>
              <a:t>개학 연기 후 </a:t>
            </a:r>
            <a:r>
              <a:rPr lang="ko-KR" altLang="en-US" sz="3200" dirty="0" err="1">
                <a:solidFill>
                  <a:srgbClr val="694680"/>
                </a:solidFill>
              </a:rPr>
              <a:t>확진자</a:t>
            </a:r>
            <a:r>
              <a:rPr lang="ko-KR" altLang="en-US" sz="3200" dirty="0">
                <a:solidFill>
                  <a:srgbClr val="694680"/>
                </a:solidFill>
              </a:rPr>
              <a:t> 비율 차이</a:t>
            </a:r>
            <a:endParaRPr lang="en-US" altLang="ko-KR" sz="3200" dirty="0">
              <a:solidFill>
                <a:srgbClr val="69468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954048-75CF-4C7A-8763-633B7A538188}"/>
              </a:ext>
            </a:extLst>
          </p:cNvPr>
          <p:cNvGrpSpPr/>
          <p:nvPr/>
        </p:nvGrpSpPr>
        <p:grpSpPr>
          <a:xfrm>
            <a:off x="3848099" y="2552700"/>
            <a:ext cx="11535387" cy="7415606"/>
            <a:chOff x="3848099" y="2552700"/>
            <a:chExt cx="11535387" cy="74156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B8A38E9-7DF5-479D-AE3B-0C7061DC9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099" y="2552700"/>
              <a:ext cx="11535387" cy="74156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4CA686-AB8D-4FBD-84AD-1480C4710583}"/>
                </a:ext>
              </a:extLst>
            </p:cNvPr>
            <p:cNvSpPr txBox="1"/>
            <p:nvPr/>
          </p:nvSpPr>
          <p:spPr>
            <a:xfrm>
              <a:off x="5029200" y="8496300"/>
              <a:ext cx="396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3</a:t>
              </a:r>
              <a:r>
                <a:rPr lang="ko-KR" altLang="en-US" sz="2000" dirty="0"/>
                <a:t>월 </a:t>
              </a:r>
              <a:r>
                <a:rPr lang="en-US" altLang="ko-KR" sz="2000" dirty="0"/>
                <a:t>2</a:t>
              </a:r>
              <a:r>
                <a:rPr lang="ko-KR" altLang="en-US" sz="2000" dirty="0"/>
                <a:t>일 이전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435680-9268-44CC-A57D-6DF991EFDD70}"/>
                </a:ext>
              </a:extLst>
            </p:cNvPr>
            <p:cNvSpPr txBox="1"/>
            <p:nvPr/>
          </p:nvSpPr>
          <p:spPr>
            <a:xfrm>
              <a:off x="9950824" y="8448645"/>
              <a:ext cx="3962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3</a:t>
              </a:r>
              <a:r>
                <a:rPr lang="ko-KR" altLang="en-US" sz="2000" dirty="0"/>
                <a:t>월 </a:t>
              </a:r>
              <a:r>
                <a:rPr lang="en-US" altLang="ko-KR" sz="2000" dirty="0"/>
                <a:t>2</a:t>
              </a:r>
              <a:r>
                <a:rPr lang="ko-KR" altLang="en-US" sz="2000" dirty="0"/>
                <a:t>일 이후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54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9135FF2-409E-4648-8742-FDC6C2736851}"/>
              </a:ext>
            </a:extLst>
          </p:cNvPr>
          <p:cNvSpPr txBox="1"/>
          <p:nvPr/>
        </p:nvSpPr>
        <p:spPr>
          <a:xfrm>
            <a:off x="6934200" y="478515"/>
            <a:ext cx="536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94680"/>
                </a:solidFill>
              </a:rPr>
              <a:t>개학 연기 정책의 효과에 대하여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752E8B-5156-4F4A-9C7D-BE23CAF9E29E}"/>
              </a:ext>
            </a:extLst>
          </p:cNvPr>
          <p:cNvSpPr txBox="1"/>
          <p:nvPr/>
        </p:nvSpPr>
        <p:spPr>
          <a:xfrm>
            <a:off x="6934200" y="1754782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694680"/>
                </a:solidFill>
              </a:rPr>
              <a:t>개학 연기 후 학생 </a:t>
            </a:r>
            <a:r>
              <a:rPr lang="ko-KR" altLang="en-US" sz="3200" dirty="0" err="1">
                <a:solidFill>
                  <a:srgbClr val="694680"/>
                </a:solidFill>
              </a:rPr>
              <a:t>확진자</a:t>
            </a:r>
            <a:r>
              <a:rPr lang="ko-KR" altLang="en-US" sz="3200" dirty="0">
                <a:solidFill>
                  <a:srgbClr val="694680"/>
                </a:solidFill>
              </a:rPr>
              <a:t> 수</a:t>
            </a:r>
            <a:endParaRPr lang="en-US" altLang="ko-KR" sz="3200" dirty="0">
              <a:solidFill>
                <a:srgbClr val="69468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831461-B44E-47F1-8F6A-6C02140FA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93" y="2487291"/>
            <a:ext cx="11430000" cy="734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44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2E8161-18D8-4058-B6B0-4312DD71C5F0}"/>
              </a:ext>
            </a:extLst>
          </p:cNvPr>
          <p:cNvSpPr txBox="1"/>
          <p:nvPr/>
        </p:nvSpPr>
        <p:spPr>
          <a:xfrm>
            <a:off x="7772400" y="2171700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rgbClr val="694680"/>
                </a:solidFill>
              </a:rPr>
              <a:t>결론</a:t>
            </a:r>
            <a:endParaRPr lang="ko-KR" altLang="en-US" dirty="0">
              <a:solidFill>
                <a:srgbClr val="69468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25D86-C098-46B9-8060-62AA44618002}"/>
              </a:ext>
            </a:extLst>
          </p:cNvPr>
          <p:cNvSpPr txBox="1"/>
          <p:nvPr/>
        </p:nvSpPr>
        <p:spPr>
          <a:xfrm>
            <a:off x="6934200" y="478515"/>
            <a:ext cx="5363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94680"/>
                </a:solidFill>
              </a:rPr>
              <a:t>개학 연기 정책의 효과에 대하여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F7642-BA3E-4CCA-9501-B9B22F563694}"/>
              </a:ext>
            </a:extLst>
          </p:cNvPr>
          <p:cNvSpPr txBox="1"/>
          <p:nvPr/>
        </p:nvSpPr>
        <p:spPr>
          <a:xfrm>
            <a:off x="4419600" y="4505823"/>
            <a:ext cx="975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694680"/>
                </a:solidFill>
              </a:rPr>
              <a:t>효과는 미미하였다</a:t>
            </a:r>
            <a:endParaRPr lang="en-US" altLang="ko-KR" sz="3200" dirty="0">
              <a:solidFill>
                <a:srgbClr val="694680"/>
              </a:solidFill>
            </a:endParaRPr>
          </a:p>
          <a:p>
            <a:pPr algn="ctr"/>
            <a:r>
              <a:rPr lang="ko-KR" altLang="en-US" sz="3200" dirty="0" err="1">
                <a:solidFill>
                  <a:srgbClr val="694680"/>
                </a:solidFill>
              </a:rPr>
              <a:t>놀러다니느라</a:t>
            </a:r>
            <a:r>
              <a:rPr lang="ko-KR" altLang="en-US" sz="3200" dirty="0">
                <a:solidFill>
                  <a:srgbClr val="694680"/>
                </a:solidFill>
              </a:rPr>
              <a:t> 바빴을 것으로 예상되는데</a:t>
            </a:r>
            <a:r>
              <a:rPr lang="en-US" altLang="ko-KR" sz="3200" dirty="0">
                <a:solidFill>
                  <a:srgbClr val="694680"/>
                </a:solidFill>
              </a:rPr>
              <a:t>, </a:t>
            </a:r>
            <a:r>
              <a:rPr lang="ko-KR" altLang="en-US" sz="3200" dirty="0">
                <a:solidFill>
                  <a:srgbClr val="694680"/>
                </a:solidFill>
              </a:rPr>
              <a:t>발빠르게 대면 강의로 전환하는 것이 효과가 있지 않았을까 한다</a:t>
            </a:r>
            <a:r>
              <a:rPr lang="en-US" altLang="ko-KR" sz="3200" dirty="0">
                <a:solidFill>
                  <a:srgbClr val="694680"/>
                </a:solidFill>
              </a:rPr>
              <a:t>.</a:t>
            </a:r>
            <a:endParaRPr lang="ko-KR" altLang="en-US" sz="3200" dirty="0">
              <a:solidFill>
                <a:srgbClr val="6946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81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266667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67743" y="2491504"/>
            <a:ext cx="531898" cy="439624"/>
            <a:chOff x="5467743" y="2491504"/>
            <a:chExt cx="531898" cy="4396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7743" y="2491504"/>
              <a:ext cx="531898" cy="4396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389" y="1561418"/>
            <a:ext cx="4790476" cy="1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3100309"/>
            <a:ext cx="8285864" cy="6138303"/>
            <a:chOff x="9142857" y="3100309"/>
            <a:chExt cx="8285864" cy="61383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100309"/>
              <a:ext cx="8285864" cy="6138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50914" y="5751865"/>
            <a:ext cx="5083032" cy="835192"/>
            <a:chOff x="1950914" y="5751865"/>
            <a:chExt cx="5083032" cy="8351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4939" y="5675676"/>
              <a:ext cx="4390476" cy="100000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950914" y="6551865"/>
              <a:ext cx="4288109" cy="35192"/>
              <a:chOff x="1950914" y="6551865"/>
              <a:chExt cx="4288109" cy="3519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50914" y="6551865"/>
                <a:ext cx="4288109" cy="3519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950914" y="4268478"/>
            <a:ext cx="5343246" cy="822493"/>
            <a:chOff x="1950914" y="4268478"/>
            <a:chExt cx="5343246" cy="8224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950914" y="5055779"/>
              <a:ext cx="4288109" cy="35192"/>
              <a:chOff x="1950914" y="5055779"/>
              <a:chExt cx="4288109" cy="3519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50914" y="5055779"/>
                <a:ext cx="4288109" cy="3519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5153" y="4192289"/>
              <a:ext cx="2990476" cy="100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50914" y="7196580"/>
            <a:ext cx="5343246" cy="822493"/>
            <a:chOff x="1950914" y="7196580"/>
            <a:chExt cx="5343246" cy="8224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950914" y="7983882"/>
              <a:ext cx="4288109" cy="35192"/>
              <a:chOff x="1950914" y="7983882"/>
              <a:chExt cx="4288109" cy="3519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50914" y="7983882"/>
                <a:ext cx="4288109" cy="3519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89058" y="7120391"/>
              <a:ext cx="3571429" cy="100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2"/>
            <a:ext cx="4266667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3212" y="2319891"/>
            <a:ext cx="7476190" cy="17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1758" y="4423303"/>
            <a:ext cx="7761905" cy="17619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7883" y="6713821"/>
            <a:ext cx="7857143" cy="24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84608" y="2284724"/>
            <a:ext cx="8296561" cy="6146228"/>
            <a:chOff x="9084608" y="2284724"/>
            <a:chExt cx="8296561" cy="61462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4608" y="2284724"/>
              <a:ext cx="8296561" cy="6146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266667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8124" y="1696280"/>
            <a:ext cx="9805106" cy="2361068"/>
            <a:chOff x="4190066" y="2597929"/>
            <a:chExt cx="9805106" cy="23610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6662" y="2374526"/>
              <a:ext cx="7295238" cy="29619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04720" y="4381500"/>
            <a:ext cx="10190476" cy="38476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42857" y="1977531"/>
            <a:ext cx="6330653" cy="6330653"/>
            <a:chOff x="9942857" y="1977531"/>
            <a:chExt cx="6330653" cy="6330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2857" y="1977531"/>
              <a:ext cx="6330653" cy="63306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6826" y="2678504"/>
            <a:ext cx="6942857" cy="8571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3923810" cy="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6826" y="4408098"/>
            <a:ext cx="5876190" cy="15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636" y="6486826"/>
            <a:ext cx="6076190" cy="8857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923810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28600" y="4214430"/>
            <a:ext cx="5552381" cy="12000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91800" y="3896824"/>
            <a:ext cx="6409524" cy="15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86972" y="4447000"/>
            <a:ext cx="3331410" cy="480601"/>
            <a:chOff x="7268071" y="4026831"/>
            <a:chExt cx="3331410" cy="4806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8071" y="4026831"/>
              <a:ext cx="3331410" cy="4806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28600" y="6776969"/>
            <a:ext cx="5238095" cy="12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86972" y="7155715"/>
            <a:ext cx="3331410" cy="480601"/>
            <a:chOff x="7268071" y="6585832"/>
            <a:chExt cx="3331410" cy="4806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8071" y="6585832"/>
              <a:ext cx="3331410" cy="48060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5919" y="6286500"/>
            <a:ext cx="7200000" cy="236190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00400" y="1791182"/>
            <a:ext cx="10972800" cy="145478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923810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2913" y="3702057"/>
            <a:ext cx="8091373" cy="4490712"/>
            <a:chOff x="482913" y="3702057"/>
            <a:chExt cx="8091373" cy="44907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913" y="3702057"/>
              <a:ext cx="8091373" cy="449071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7024" y="2096640"/>
            <a:ext cx="4676190" cy="9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60756" y="2008047"/>
            <a:ext cx="4685714" cy="9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51371" y="3578026"/>
            <a:ext cx="7512510" cy="4490712"/>
            <a:chOff x="9751371" y="3578026"/>
            <a:chExt cx="7512510" cy="44907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1371" y="3578026"/>
              <a:ext cx="7512510" cy="44907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923810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79427" y="5770287"/>
            <a:ext cx="5580952" cy="15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380049" y="3854384"/>
            <a:ext cx="4471788" cy="1093567"/>
            <a:chOff x="12380049" y="3854384"/>
            <a:chExt cx="4471788" cy="10935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0049" y="3854384"/>
              <a:ext cx="4471788" cy="10935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3469" y="3619500"/>
            <a:ext cx="9208966" cy="5110976"/>
            <a:chOff x="1294078" y="3333848"/>
            <a:chExt cx="9208966" cy="51109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4078" y="3333848"/>
              <a:ext cx="9208966" cy="51109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0466" y="2254307"/>
            <a:ext cx="4076190" cy="10476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714286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2771" y="2237522"/>
            <a:ext cx="4235985" cy="3345955"/>
            <a:chOff x="1572771" y="2237522"/>
            <a:chExt cx="4235985" cy="33459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9965" y="3079096"/>
            <a:ext cx="3781596" cy="2268958"/>
            <a:chOff x="1799965" y="3079096"/>
            <a:chExt cx="3781596" cy="2268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9965" y="3079096"/>
              <a:ext cx="3781596" cy="22689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4077" y="2577591"/>
            <a:ext cx="1723810" cy="495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05874" y="5068534"/>
            <a:ext cx="8419507" cy="572468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9325" y="6035392"/>
            <a:ext cx="2123810" cy="6571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9988" y="1895538"/>
            <a:ext cx="8419507" cy="57246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9154" y="2213144"/>
            <a:ext cx="1571429" cy="11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24865" y="6499706"/>
            <a:ext cx="4235985" cy="2932308"/>
            <a:chOff x="7024865" y="6499706"/>
            <a:chExt cx="4235985" cy="2932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5696" y="6839772"/>
            <a:ext cx="1638095" cy="4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261583" y="7320162"/>
            <a:ext cx="3738382" cy="1864749"/>
            <a:chOff x="7261583" y="7320162"/>
            <a:chExt cx="3738382" cy="18647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61583" y="7320162"/>
              <a:ext cx="3738382" cy="18647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65564" y="2237522"/>
            <a:ext cx="4235985" cy="3345955"/>
            <a:chOff x="12465564" y="2237522"/>
            <a:chExt cx="4235985" cy="33459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92758" y="3079096"/>
            <a:ext cx="3781596" cy="2268958"/>
            <a:chOff x="12692758" y="3079096"/>
            <a:chExt cx="3781596" cy="22689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92758" y="3079096"/>
              <a:ext cx="3781596" cy="226895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56877" y="2577591"/>
            <a:ext cx="1638095" cy="495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86919" y="5068534"/>
            <a:ext cx="8419507" cy="572468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446096" y="6035392"/>
            <a:ext cx="695238" cy="6380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99965" y="3079096"/>
            <a:ext cx="3781596" cy="2268958"/>
            <a:chOff x="1799965" y="3079096"/>
            <a:chExt cx="3781596" cy="22689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99965" y="3079096"/>
              <a:ext cx="3781596" cy="2268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923810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1248" y="3809577"/>
            <a:ext cx="11774645" cy="4636266"/>
            <a:chOff x="1277892" y="4330969"/>
            <a:chExt cx="11774645" cy="46362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7892" y="4330969"/>
              <a:ext cx="11774645" cy="46362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43398" y="2087872"/>
            <a:ext cx="5657143" cy="10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63600" y="5143500"/>
            <a:ext cx="3580952" cy="195238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923810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6396" y="2095500"/>
            <a:ext cx="9952921" cy="5582677"/>
            <a:chOff x="4116161" y="2597929"/>
            <a:chExt cx="9952921" cy="55826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7868" y="5198656"/>
              <a:ext cx="10200000" cy="315238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6662" y="2374526"/>
              <a:ext cx="7295238" cy="2961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7058" y="4553725"/>
            <a:ext cx="9085714" cy="20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00000">
            <a:off x="8044430" y="3575594"/>
            <a:ext cx="1980952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3361905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558" y="5108572"/>
            <a:ext cx="4276190" cy="13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89374" y="2706381"/>
            <a:ext cx="3253483" cy="1242748"/>
            <a:chOff x="5889374" y="2706381"/>
            <a:chExt cx="3253483" cy="12427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9374" y="2706381"/>
              <a:ext cx="3253483" cy="12427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59782" y="3034429"/>
            <a:ext cx="2847619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9209" y="2666317"/>
            <a:ext cx="3047685" cy="1322876"/>
            <a:chOff x="1759209" y="2666317"/>
            <a:chExt cx="3047685" cy="13228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9209" y="2666317"/>
              <a:ext cx="3047685" cy="13228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8658" y="3034430"/>
            <a:ext cx="2666667" cy="6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43224" y="2706381"/>
            <a:ext cx="2955384" cy="1282812"/>
            <a:chOff x="10243224" y="2706381"/>
            <a:chExt cx="2955384" cy="12828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43224" y="2706381"/>
              <a:ext cx="2955384" cy="12828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56522" y="3034429"/>
            <a:ext cx="2428571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132705" y="2706381"/>
            <a:ext cx="3253483" cy="1242748"/>
            <a:chOff x="14132705" y="2706381"/>
            <a:chExt cx="3253483" cy="12427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2705" y="2706381"/>
              <a:ext cx="3253483" cy="12427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86954" y="3034430"/>
            <a:ext cx="2580952" cy="600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60982" y="5108572"/>
            <a:ext cx="4380952" cy="2152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66953" y="5108572"/>
            <a:ext cx="4342857" cy="13333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12074" y="5058334"/>
            <a:ext cx="4323810" cy="17428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8420" y="3567458"/>
            <a:ext cx="8990476" cy="8114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079" y="2724635"/>
            <a:ext cx="6895238" cy="36952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3438095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71429" y="2808911"/>
            <a:ext cx="6260822" cy="6260822"/>
            <a:chOff x="10171429" y="2808911"/>
            <a:chExt cx="6260822" cy="62608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1429" y="2808911"/>
              <a:ext cx="6260822" cy="6260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57586" y="3772335"/>
            <a:ext cx="5363703" cy="770643"/>
            <a:chOff x="11657586" y="3772335"/>
            <a:chExt cx="5363703" cy="7706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60000">
              <a:off x="11657586" y="3772335"/>
              <a:ext cx="5363703" cy="7706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660000">
            <a:off x="11516298" y="3793846"/>
            <a:ext cx="4390476" cy="723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629" y="5834010"/>
            <a:ext cx="7676190" cy="752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58" y="4210868"/>
            <a:ext cx="11542857" cy="20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480000">
            <a:off x="8072484" y="3174117"/>
            <a:ext cx="2028571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4221" y="5576543"/>
            <a:ext cx="4000000" cy="38571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095238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2656" y="2228571"/>
            <a:ext cx="3010143" cy="3010143"/>
            <a:chOff x="1352656" y="2228571"/>
            <a:chExt cx="3010143" cy="3010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52656" y="2228571"/>
              <a:ext cx="3010143" cy="3010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7146" y="3028589"/>
            <a:ext cx="2942857" cy="13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49092" y="2228571"/>
            <a:ext cx="3010143" cy="3010143"/>
            <a:chOff x="5549092" y="2228571"/>
            <a:chExt cx="3010143" cy="30101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549092" y="2228571"/>
              <a:ext cx="3010143" cy="3010143"/>
              <a:chOff x="5549092" y="2228571"/>
              <a:chExt cx="3010143" cy="3010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5549092" y="2228571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2612" y="3028589"/>
              <a:ext cx="2980952" cy="13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41963" y="2228571"/>
            <a:ext cx="3010143" cy="3010143"/>
            <a:chOff x="13941963" y="2228571"/>
            <a:chExt cx="3010143" cy="3010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941963" y="2228571"/>
              <a:ext cx="3010143" cy="3010143"/>
              <a:chOff x="13941963" y="2228571"/>
              <a:chExt cx="3010143" cy="301014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13941963" y="2228571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27717" y="3028589"/>
              <a:ext cx="2590476" cy="13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45528" y="2228571"/>
            <a:ext cx="3010143" cy="3010143"/>
            <a:chOff x="9745528" y="2228571"/>
            <a:chExt cx="3010143" cy="30101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45528" y="2228571"/>
              <a:ext cx="3010143" cy="3010143"/>
              <a:chOff x="9745528" y="2228571"/>
              <a:chExt cx="3010143" cy="301014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9745528" y="2228571"/>
                <a:ext cx="3010143" cy="3010143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9050" y="3028589"/>
              <a:ext cx="3123810" cy="13809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47254" y="5869595"/>
            <a:ext cx="3761905" cy="23523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43716" y="5535124"/>
            <a:ext cx="3771429" cy="28476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81388" y="5798325"/>
            <a:ext cx="3838095" cy="23523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5238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1544" y="2050738"/>
            <a:ext cx="9866667" cy="12380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075" y="3426353"/>
            <a:ext cx="4619048" cy="6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9587" y="4656987"/>
            <a:ext cx="5064196" cy="3905669"/>
            <a:chOff x="569587" y="4656987"/>
            <a:chExt cx="5064196" cy="39056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587" y="4656987"/>
              <a:ext cx="5064196" cy="39056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00359" y="4656987"/>
            <a:ext cx="4986172" cy="3905669"/>
            <a:chOff x="6000359" y="4656987"/>
            <a:chExt cx="4986172" cy="3905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00359" y="4656987"/>
              <a:ext cx="4986172" cy="39056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76641" y="3426353"/>
            <a:ext cx="4980952" cy="6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55885" y="4635424"/>
            <a:ext cx="6087963" cy="3862543"/>
            <a:chOff x="11455885" y="4635424"/>
            <a:chExt cx="6087963" cy="38625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5885" y="4635424"/>
              <a:ext cx="6087963" cy="38625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34154" y="3426353"/>
            <a:ext cx="3761905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5238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1544" y="2050734"/>
            <a:ext cx="9447619" cy="11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078" y="3422070"/>
            <a:ext cx="4095238" cy="6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34002" y="3284059"/>
            <a:ext cx="4047619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725" y="4255459"/>
            <a:ext cx="6476000" cy="5226960"/>
            <a:chOff x="9761725" y="4255459"/>
            <a:chExt cx="6476000" cy="52269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1725" y="4255459"/>
              <a:ext cx="6476000" cy="5226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2210" y="4255459"/>
            <a:ext cx="6773155" cy="5226960"/>
            <a:chOff x="1382210" y="4255459"/>
            <a:chExt cx="6773155" cy="52269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2210" y="4255459"/>
              <a:ext cx="6773155" cy="5226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095238" cy="5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51544" y="2050734"/>
            <a:ext cx="9447619" cy="11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3430" y="3084049"/>
            <a:ext cx="4095238" cy="7904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67049" y="3084049"/>
            <a:ext cx="4095238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5660" y="4042521"/>
            <a:ext cx="6846311" cy="4866523"/>
            <a:chOff x="1705660" y="4042521"/>
            <a:chExt cx="6846311" cy="4866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5660" y="4042521"/>
              <a:ext cx="6846311" cy="4866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45509" y="3951228"/>
            <a:ext cx="6605824" cy="5040588"/>
            <a:chOff x="9845509" y="3951228"/>
            <a:chExt cx="6605824" cy="50405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5509" y="3951228"/>
              <a:ext cx="6605824" cy="504058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5392" y="9196725"/>
            <a:ext cx="4095238" cy="8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05660" y="9354189"/>
            <a:ext cx="1290541" cy="632830"/>
            <a:chOff x="1705660" y="9354189"/>
            <a:chExt cx="1290541" cy="6328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5660" y="9354189"/>
              <a:ext cx="1290541" cy="6328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946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629" y="7134172"/>
            <a:ext cx="7038095" cy="8761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58" y="4055896"/>
            <a:ext cx="12238095" cy="19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60000">
            <a:off x="8033166" y="3220832"/>
            <a:ext cx="1980952" cy="5428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222</Words>
  <Application>Microsoft Office PowerPoint</Application>
  <PresentationFormat>사용자 지정</PresentationFormat>
  <Paragraphs>34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-apple-system</vt:lpstr>
      <vt:lpstr>Helvetica Neue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김홍범</cp:lastModifiedBy>
  <cp:revision>11</cp:revision>
  <dcterms:created xsi:type="dcterms:W3CDTF">2021-04-08T23:42:09Z</dcterms:created>
  <dcterms:modified xsi:type="dcterms:W3CDTF">2021-04-09T01:27:27Z</dcterms:modified>
</cp:coreProperties>
</file>